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5"/>
  </p:notesMasterIdLst>
  <p:handoutMasterIdLst>
    <p:handoutMasterId r:id="rId36"/>
  </p:handoutMasterIdLst>
  <p:sldIdLst>
    <p:sldId id="274" r:id="rId4"/>
    <p:sldId id="449" r:id="rId5"/>
    <p:sldId id="276" r:id="rId6"/>
    <p:sldId id="450" r:id="rId7"/>
    <p:sldId id="419" r:id="rId8"/>
    <p:sldId id="420" r:id="rId9"/>
    <p:sldId id="455" r:id="rId10"/>
    <p:sldId id="445" r:id="rId11"/>
    <p:sldId id="395" r:id="rId12"/>
    <p:sldId id="417" r:id="rId13"/>
    <p:sldId id="451" r:id="rId14"/>
    <p:sldId id="415" r:id="rId15"/>
    <p:sldId id="459" r:id="rId16"/>
    <p:sldId id="456" r:id="rId17"/>
    <p:sldId id="428" r:id="rId18"/>
    <p:sldId id="425" r:id="rId19"/>
    <p:sldId id="440" r:id="rId20"/>
    <p:sldId id="439" r:id="rId21"/>
    <p:sldId id="457" r:id="rId22"/>
    <p:sldId id="452" r:id="rId23"/>
    <p:sldId id="423" r:id="rId24"/>
    <p:sldId id="458" r:id="rId25"/>
    <p:sldId id="441" r:id="rId26"/>
    <p:sldId id="431" r:id="rId27"/>
    <p:sldId id="453" r:id="rId28"/>
    <p:sldId id="429" r:id="rId29"/>
    <p:sldId id="454" r:id="rId30"/>
    <p:sldId id="349" r:id="rId31"/>
    <p:sldId id="446" r:id="rId32"/>
    <p:sldId id="413" r:id="rId33"/>
    <p:sldId id="448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9BB5A1-7F6B-4125-BAAE-E7A992F571E3}">
          <p14:sldIdLst>
            <p14:sldId id="274"/>
            <p14:sldId id="449"/>
            <p14:sldId id="276"/>
          </p14:sldIdLst>
        </p14:section>
        <p14:section name="Променливи и типове данни" id="{C82553FC-A8B2-42BC-924A-8C8EE8B012AE}">
          <p14:sldIdLst>
            <p14:sldId id="450"/>
            <p14:sldId id="419"/>
            <p14:sldId id="420"/>
            <p14:sldId id="455"/>
            <p14:sldId id="445"/>
            <p14:sldId id="395"/>
            <p14:sldId id="417"/>
          </p14:sldIdLst>
        </p14:section>
        <p14:section name="Untitled Section" id="{41D983E8-7C30-425B-A96D-BCCDE9AE2152}">
          <p14:sldIdLst>
            <p14:sldId id="451"/>
            <p14:sldId id="415"/>
            <p14:sldId id="459"/>
            <p14:sldId id="456"/>
            <p14:sldId id="428"/>
            <p14:sldId id="425"/>
            <p14:sldId id="440"/>
            <p14:sldId id="439"/>
            <p14:sldId id="457"/>
          </p14:sldIdLst>
        </p14:section>
        <p14:section name="Печатане на екрана" id="{B12FAB8B-0675-4DD5-82BB-5C7B28CB2C42}">
          <p14:sldIdLst>
            <p14:sldId id="452"/>
            <p14:sldId id="423"/>
            <p14:sldId id="458"/>
            <p14:sldId id="441"/>
            <p14:sldId id="431"/>
            <p14:sldId id="453"/>
            <p14:sldId id="429"/>
            <p14:sldId id="454"/>
            <p14:sldId id="349"/>
            <p14:sldId id="446"/>
            <p14:sldId id="413"/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E85C0E"/>
    <a:srgbClr val="F3CD60"/>
    <a:srgbClr val="FBEEDC"/>
    <a:srgbClr val="FFF0D9"/>
    <a:srgbClr val="FFA72A"/>
    <a:srgbClr val="F0F5FA"/>
    <a:srgbClr val="1A8AFA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56" autoAdjust="0"/>
    <p:restoredTop sz="94533" autoAdjust="0"/>
  </p:normalViewPr>
  <p:slideViewPr>
    <p:cSldViewPr>
      <p:cViewPr varScale="1">
        <p:scale>
          <a:sx n="88" d="100"/>
          <a:sy n="88" d="100"/>
        </p:scale>
        <p:origin x="15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45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53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4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74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34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04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96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15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60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57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2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3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1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6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47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31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91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1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59637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07-Jul-17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581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088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66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07-Jul-17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195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1#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ru-RU" dirty="0"/>
              <a:t>Работа с конзола, аритметични операции</a:t>
            </a:r>
            <a:r>
              <a:rPr lang="en-US" dirty="0"/>
              <a:t> </a:t>
            </a:r>
            <a:r>
              <a:rPr lang="bg-BG" dirty="0"/>
              <a:t>с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01" y="3906914"/>
            <a:ext cx="4216649" cy="237223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915958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дробно число</a:t>
            </a:r>
            <a:r>
              <a:rPr lang="en-US" sz="3200" dirty="0"/>
              <a:t> </a:t>
            </a:r>
            <a:r>
              <a:rPr lang="bg-BG" sz="3200" dirty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Пример: прехвърляне от инчове в сантиметри: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дробно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19205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inches =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Double.parseDouble(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centimeters = inches * 2.54;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System.out.println(centimeters);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97053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</a:t>
            </a:r>
            <a:r>
              <a:rPr lang="nn-NO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solidFill>
                  <a:srgbClr val="0097CC"/>
                </a:solidFill>
                <a:hlinkClick r:id="rId3"/>
              </a:rPr>
              <a:t>https://judge.softuni.bg/Contests/Practice/Index/151#1</a:t>
            </a:r>
            <a:endParaRPr lang="en-US" dirty="0">
              <a:solidFill>
                <a:srgbClr val="0097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7596" y="5005678"/>
            <a:ext cx="10363200" cy="820600"/>
          </a:xfrm>
        </p:spPr>
        <p:txBody>
          <a:bodyPr/>
          <a:lstStyle/>
          <a:p>
            <a:r>
              <a:rPr lang="bg-BG" dirty="0"/>
              <a:t>Прости операции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с текст и числа</a:t>
            </a:r>
            <a:endParaRPr lang="en-US" dirty="0"/>
          </a:p>
        </p:txBody>
      </p:sp>
      <p:pic>
        <p:nvPicPr>
          <p:cNvPr id="7" name="Picture 6" descr="http://softuni.bg" title="SoftUni Code Wizard">
            <a:extLst>
              <a:ext uri="{FF2B5EF4-FFF2-40B4-BE49-F238E27FC236}">
                <a16:creationId xmlns:a16="http://schemas.microsoft.com/office/drawing/2014/main" id="{BD3D44D4-3C2C-4BCA-9AFF-E75BCC4B3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6795" y="2121744"/>
            <a:ext cx="2514598" cy="2759609"/>
          </a:xfrm>
          <a:prstGeom prst="rect">
            <a:avLst/>
          </a:prstGeom>
        </p:spPr>
      </p:pic>
      <p:pic>
        <p:nvPicPr>
          <p:cNvPr id="8" name="Picture 7" descr="http://softuni.bg" title="SoftUni Code Wizard">
            <a:extLst>
              <a:ext uri="{FF2B5EF4-FFF2-40B4-BE49-F238E27FC236}">
                <a16:creationId xmlns:a16="http://schemas.microsoft.com/office/drawing/2014/main" id="{4843EC17-8A43-494F-8CC4-1B55BF161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1" y="2118749"/>
            <a:ext cx="2515911" cy="2761049"/>
          </a:xfrm>
          <a:prstGeom prst="rect">
            <a:avLst/>
          </a:prstGeom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D851C59F-5E22-4C7E-AF2F-32D50C58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1" y="1828800"/>
            <a:ext cx="685800" cy="585888"/>
          </a:xfrm>
          <a:prstGeom prst="wedgeRoundRectCallout">
            <a:avLst>
              <a:gd name="adj1" fmla="val -71909"/>
              <a:gd name="adj2" fmla="val 100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endParaRPr lang="bg-BG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7BCAD9E-2514-4028-9571-1EFFDFBB2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394" y="1807029"/>
            <a:ext cx="685800" cy="585888"/>
          </a:xfrm>
          <a:prstGeom prst="wedgeRoundRectCallout">
            <a:avLst>
              <a:gd name="adj1" fmla="val 52959"/>
              <a:gd name="adj2" fmla="val 97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endParaRPr lang="bg-BG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6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88815" y="1905000"/>
            <a:ext cx="11804822" cy="4419600"/>
          </a:xfrm>
        </p:spPr>
        <p:txBody>
          <a:bodyPr>
            <a:normAutofit/>
          </a:bodyPr>
          <a:lstStyle/>
          <a:p>
            <a:r>
              <a:rPr lang="bg-BG" dirty="0"/>
              <a:t>Да се напише програма, която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lvl="1"/>
            <a:r>
              <a:rPr lang="bg-BG" dirty="0"/>
              <a:t>чете от конзолата 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име</a:t>
            </a:r>
            <a:r>
              <a:rPr lang="bg-BG" dirty="0"/>
              <a:t> на човек, въведено от потребителя</a:t>
            </a:r>
            <a:endParaRPr lang="en-US" dirty="0"/>
          </a:p>
          <a:p>
            <a:pPr lvl="1"/>
            <a:r>
              <a:rPr lang="bg-BG" dirty="0"/>
              <a:t>отпечатва </a:t>
            </a:r>
            <a:r>
              <a:rPr lang="en-US" dirty="0"/>
              <a:t>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Hello, &lt;name&gt;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</a:t>
            </a:r>
            <a:r>
              <a:rPr lang="en-US" dirty="0"/>
              <a:t>"</a:t>
            </a:r>
            <a:r>
              <a:rPr lang="bg-BG" dirty="0"/>
              <a:t>, където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&lt;name&gt; </a:t>
            </a:r>
            <a:r>
              <a:rPr lang="bg-BG" dirty="0"/>
              <a:t>е въведеното преди това име.</a:t>
            </a:r>
            <a:endParaRPr lang="en-US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Поздрав по име - пример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Поздрав по име - решение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2" y="213360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System.out.print("Enter your name: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System.out.print("Hello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");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3"/>
              </a:rPr>
              <a:t>https://judge.softuni.bg/Contests/Practice/Index/151#2</a:t>
            </a:r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551612" y="1676400"/>
            <a:ext cx="4191000" cy="1201802"/>
          </a:xfrm>
          <a:prstGeom prst="wedgeRoundRectCallout">
            <a:avLst>
              <a:gd name="adj1" fmla="val -75242"/>
              <a:gd name="adj2" fmla="val 1158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Курсорът остава на същия ред</a:t>
            </a:r>
          </a:p>
        </p:txBody>
      </p:sp>
    </p:spTree>
    <p:extLst>
      <p:ext uri="{BB962C8B-B14F-4D97-AF65-F5344CB8AC3E}">
        <p14:creationId xmlns:p14="http://schemas.microsoft.com/office/powerpoint/2010/main" val="260128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1698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"Ivanova";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System.out.println(str); </a:t>
            </a:r>
            <a:endParaRPr lang="nn-NO" sz="27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30042-AE24-4843-AF77-47AA99DDA66B}"/>
              </a:ext>
            </a:extLst>
          </p:cNvPr>
          <p:cNvSpPr txBox="1"/>
          <p:nvPr/>
        </p:nvSpPr>
        <p:spPr>
          <a:xfrm>
            <a:off x="5561012" y="3547354"/>
            <a:ext cx="4601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</a:t>
            </a:r>
            <a:r>
              <a:rPr lang="en-US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Ivanova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@ 19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5AE42-FA14-4E0D-A356-651A6832D1F3}"/>
              </a:ext>
            </a:extLst>
          </p:cNvPr>
          <p:cNvSpPr txBox="1"/>
          <p:nvPr/>
        </p:nvSpPr>
        <p:spPr>
          <a:xfrm>
            <a:off x="5789612" y="5828678"/>
            <a:ext cx="460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is 1.52.5</a:t>
            </a:r>
            <a:endParaRPr lang="en-US" sz="2800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285922" y="1515163"/>
            <a:ext cx="5709312" cy="1207611"/>
          </a:xfrm>
          <a:prstGeom prst="wedgeRoundRectCallout">
            <a:avLst>
              <a:gd name="adj1" fmla="val -41676"/>
              <a:gd name="adj2" fmla="val 99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Резултатът е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долепяне/конкатенация</a:t>
            </a:r>
          </a:p>
        </p:txBody>
      </p:sp>
    </p:spTree>
    <p:extLst>
      <p:ext uri="{BB962C8B-B14F-4D97-AF65-F5344CB8AC3E}">
        <p14:creationId xmlns:p14="http://schemas.microsoft.com/office/powerpoint/2010/main" val="18033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3" grpId="0"/>
      <p:bldP spid="9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Събиране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/>
              <a:t>)</a:t>
            </a:r>
            <a:r>
              <a:rPr lang="bg-BG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3" y="1981200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4356318"/>
            <a:ext cx="103632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Integer.parseInt(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Integer.parseInt(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System.out.println(result);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8C5C0-C41C-4795-9DFA-8109F58FB92D}"/>
              </a:ext>
            </a:extLst>
          </p:cNvPr>
          <p:cNvSpPr txBox="1"/>
          <p:nvPr/>
        </p:nvSpPr>
        <p:spPr>
          <a:xfrm>
            <a:off x="4265612" y="2842975"/>
            <a:ext cx="119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12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/>
              <a:t>)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bg-BG" dirty="0">
                <a:latin typeface="Consolas" panose="020B0609020204030204" pitchFamily="49" charset="0"/>
              </a:rPr>
              <a:t>*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3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error 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8C5C0-C41C-4795-9DFA-8109F58FB92D}"/>
              </a:ext>
            </a:extLst>
          </p:cNvPr>
          <p:cNvSpPr txBox="1"/>
          <p:nvPr/>
        </p:nvSpPr>
        <p:spPr>
          <a:xfrm>
            <a:off x="4977613" y="2796782"/>
            <a:ext cx="538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35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427F3-F210-4947-92BB-187E4047F937}"/>
              </a:ext>
            </a:extLst>
          </p:cNvPr>
          <p:cNvSpPr txBox="1"/>
          <p:nvPr/>
        </p:nvSpPr>
        <p:spPr>
          <a:xfrm>
            <a:off x="4856190" y="5218094"/>
            <a:ext cx="491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6.25 – дробно делене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427F3-F210-4947-92BB-187E4047F937}"/>
              </a:ext>
            </a:extLst>
          </p:cNvPr>
          <p:cNvSpPr txBox="1"/>
          <p:nvPr/>
        </p:nvSpPr>
        <p:spPr>
          <a:xfrm>
            <a:off x="4700867" y="5640237"/>
            <a:ext cx="491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8C5C0-C41C-4795-9DFA-8109F58FB92D}"/>
              </a:ext>
            </a:extLst>
          </p:cNvPr>
          <p:cNvSpPr txBox="1"/>
          <p:nvPr/>
        </p:nvSpPr>
        <p:spPr>
          <a:xfrm>
            <a:off x="3929911" y="4799256"/>
            <a:ext cx="643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8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6 – дробната част се отрязва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 деление на цели числа резултатът е цяло число:</a:t>
            </a:r>
          </a:p>
          <a:p>
            <a:endParaRPr lang="bg-BG" dirty="0"/>
          </a:p>
          <a:p>
            <a:endParaRPr lang="bg-BG" dirty="0"/>
          </a:p>
          <a:p>
            <a:pPr>
              <a:spcBef>
                <a:spcPts val="3000"/>
              </a:spcBef>
            </a:pPr>
            <a:r>
              <a:rPr lang="bg-BG" dirty="0"/>
              <a:t>При деление на дробни числа резултатът е дробно число: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Особености при деление</a:t>
            </a:r>
            <a:r>
              <a:rPr lang="en-US" dirty="0"/>
              <a:t> </a:t>
            </a:r>
            <a:r>
              <a:rPr lang="bg-BG" dirty="0"/>
              <a:t>на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19678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343400"/>
            <a:ext cx="105187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951FC-27C4-4223-B7B1-4D2C82A5B7C2}"/>
              </a:ext>
            </a:extLst>
          </p:cNvPr>
          <p:cNvSpPr txBox="1"/>
          <p:nvPr/>
        </p:nvSpPr>
        <p:spPr>
          <a:xfrm>
            <a:off x="6103766" y="2380653"/>
            <a:ext cx="5248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Целочислен резултат:6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9C5D1-56F5-46FE-B42A-3AD70F9559DC}"/>
              </a:ext>
            </a:extLst>
          </p:cNvPr>
          <p:cNvSpPr txBox="1"/>
          <p:nvPr/>
        </p:nvSpPr>
        <p:spPr>
          <a:xfrm>
            <a:off x="6737259" y="4807358"/>
            <a:ext cx="5238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7.5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bg-BG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bg-BG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пресмятаме числени изрази</a:t>
            </a:r>
          </a:p>
          <a:p>
            <a:endParaRPr lang="bg-BG" dirty="0"/>
          </a:p>
          <a:p>
            <a:pPr>
              <a:spcBef>
                <a:spcPts val="1200"/>
              </a:spcBef>
            </a:pPr>
            <a:r>
              <a:rPr lang="bg-BG" dirty="0"/>
              <a:t>Изчисляване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07711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3429000"/>
            <a:ext cx="10363202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b1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b2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2.0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System.out.println(area);</a:t>
            </a:r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279">
            <a:off x="1056949" y="621380"/>
            <a:ext cx="5018930" cy="1385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1835">
            <a:off x="3956717" y="1148417"/>
            <a:ext cx="5692770" cy="161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100" y="2304279"/>
            <a:ext cx="5562600" cy="159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62474">
            <a:off x="5174306" y="2485273"/>
            <a:ext cx="5448300" cy="1457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425555" lon="1161734" rev="21304858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5859">
            <a:off x="3426084" y="3338615"/>
            <a:ext cx="4775978" cy="1276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2581">
            <a:off x="6218956" y="697151"/>
            <a:ext cx="5298339" cy="15812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16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#TODO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2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7511" y="5011982"/>
            <a:ext cx="10363200" cy="820600"/>
          </a:xfrm>
        </p:spPr>
        <p:txBody>
          <a:bodyPr/>
          <a:lstStyle/>
          <a:p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Форматиране на изход</a:t>
            </a:r>
            <a:endParaRPr lang="en-US" dirty="0"/>
          </a:p>
        </p:txBody>
      </p:sp>
      <p:pic>
        <p:nvPicPr>
          <p:cNvPr id="9" name="Picture 8" descr="http://softuni.bg" title="SoftUni Code Wizard">
            <a:extLst>
              <a:ext uri="{FF2B5EF4-FFF2-40B4-BE49-F238E27FC236}">
                <a16:creationId xmlns:a16="http://schemas.microsoft.com/office/drawing/2014/main" id="{210C7B0B-0195-4185-BE61-084D7462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32012" y="2252373"/>
            <a:ext cx="2514598" cy="2759609"/>
          </a:xfrm>
          <a:prstGeom prst="rect">
            <a:avLst/>
          </a:prstGeom>
        </p:spPr>
      </p:pic>
      <p:pic>
        <p:nvPicPr>
          <p:cNvPr id="10" name="Picture 9" descr="http://softuni.bg" title="SoftUni Code Wizard">
            <a:extLst>
              <a:ext uri="{FF2B5EF4-FFF2-40B4-BE49-F238E27FC236}">
                <a16:creationId xmlns:a16="http://schemas.microsoft.com/office/drawing/2014/main" id="{A006F017-44D7-408E-881F-9ABBC401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157657"/>
            <a:ext cx="2515911" cy="2761049"/>
          </a:xfrm>
          <a:prstGeom prst="rect">
            <a:avLst/>
          </a:prstGeom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F1322732-37FA-4B1D-A0BF-E5075E2CF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1" y="1643435"/>
            <a:ext cx="2133601" cy="787781"/>
          </a:xfrm>
          <a:prstGeom prst="wedgeRoundRectCallout">
            <a:avLst>
              <a:gd name="adj1" fmla="val -60344"/>
              <a:gd name="adj2" fmla="val 90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Printf?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3016B4F3-F8CF-4F99-9C37-71DA2175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290" y="2804208"/>
            <a:ext cx="1885722" cy="827970"/>
          </a:xfrm>
          <a:prstGeom prst="wedgeRoundRectCallout">
            <a:avLst>
              <a:gd name="adj1" fmla="val 64021"/>
              <a:gd name="adj2" fmla="val -49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%s, %d?</a:t>
            </a:r>
            <a:endParaRPr lang="bg-BG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шаблони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%s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%d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%f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2" y="2449617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Integer.parseInt(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town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System.out.printf("You are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 %s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3"/>
              </a:rPr>
              <a:t>https://judge.softuni.bg/Contests/Practice/Index/151#3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закръгляме дробни числа</a:t>
            </a:r>
            <a:endParaRPr lang="en-US" dirty="0"/>
          </a:p>
          <a:p>
            <a:pPr lvl="1"/>
            <a:r>
              <a:rPr lang="bg-BG" dirty="0"/>
              <a:t>Закръгляне до следващо (по-голямо) цяло число:</a:t>
            </a:r>
          </a:p>
          <a:p>
            <a:pPr lvl="1"/>
            <a:endParaRPr lang="bg-BG" dirty="0"/>
          </a:p>
          <a:p>
            <a:pPr lvl="1"/>
            <a:r>
              <a:rPr lang="bg-BG" dirty="0"/>
              <a:t>Закръгляне до предишно (по-малко) цяло число: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Закръгляне до най-близко число: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Закръгляне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2558560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up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(23.45);	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up = 24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6A2756D-9649-47BD-976B-7CCC79097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03" y="3865962"/>
            <a:ext cx="1036820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down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(45.67);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down = 45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BB099F2-E289-4CB2-B7E6-3E8A40B8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04" y="5803352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%.2f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",123.456);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123.46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384" y="4829566"/>
            <a:ext cx="4507622" cy="578882"/>
          </a:xfrm>
          <a:prstGeom prst="wedgeRoundRectCallout">
            <a:avLst>
              <a:gd name="adj1" fmla="val -83248"/>
              <a:gd name="adj2" fmla="val 1215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Брой символи </a:t>
            </a:r>
            <a:r>
              <a:rPr lang="bg-BG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точката</a:t>
            </a:r>
          </a:p>
        </p:txBody>
      </p:sp>
    </p:spTree>
    <p:extLst>
      <p:ext uri="{BB962C8B-B14F-4D97-AF65-F5344CB8AC3E}">
        <p14:creationId xmlns:p14="http://schemas.microsoft.com/office/powerpoint/2010/main" val="202345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76" y="655228"/>
            <a:ext cx="4699736" cy="188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90" y="2651444"/>
            <a:ext cx="2194922" cy="19205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610" y="2852000"/>
            <a:ext cx="3782401" cy="1872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611" y="2483382"/>
            <a:ext cx="5638801" cy="18394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 въвежда радиуса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</a:t>
            </a:r>
            <a:r>
              <a:rPr lang="bg-BG" dirty="0"/>
              <a:t>на кръг и изчислява лицето и периметъра на кръга </a:t>
            </a:r>
            <a:r>
              <a:rPr lang="en-US" dirty="0"/>
              <a:t>/</a:t>
            </a:r>
            <a:r>
              <a:rPr lang="bg-BG" dirty="0"/>
              <a:t> окръжността</a:t>
            </a:r>
          </a:p>
          <a:p>
            <a:pPr marL="0" indent="0">
              <a:buNone/>
            </a:pPr>
            <a:endParaRPr lang="bg-BG" dirty="0"/>
          </a:p>
          <a:p>
            <a:pPr lvl="1"/>
            <a:r>
              <a:rPr lang="bg-BG" dirty="0"/>
              <a:t>Лице =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dirty="0"/>
              <a:t>Периметър 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dirty="0"/>
              <a:t> *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пример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87680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≈</a:t>
            </a:r>
            <a:r>
              <a:rPr lang="bg-BG" sz="3200" dirty="0"/>
              <a:t> </a:t>
            </a:r>
            <a:r>
              <a:rPr lang="en-US" sz="3200" dirty="0"/>
              <a:t>3</a:t>
            </a:r>
            <a:r>
              <a:rPr lang="bg-BG" sz="3200" dirty="0"/>
              <a:t>.</a:t>
            </a:r>
            <a:r>
              <a:rPr lang="en-US" sz="3200" dirty="0"/>
              <a:t>14159265358979323846</a:t>
            </a:r>
            <a:r>
              <a:rPr lang="bg-BG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и лице на кръг – решение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286000"/>
            <a:ext cx="10515600" cy="19205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circle radius. r = ");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System.out.println("Area = " +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System.out.println("Perimeter = " +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3"/>
              </a:rPr>
              <a:t>https://judge.softuni.bg/Contests/Practice/Index/151#5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/>
              <a:t> е зададен с координатите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bg-BG" sz="3200" dirty="0"/>
              <a:t>на два от своите срещуположни ъгъла</a:t>
            </a:r>
            <a:endParaRPr lang="en-US" sz="3200" dirty="0"/>
          </a:p>
          <a:p>
            <a:pPr lvl="1"/>
            <a:r>
              <a:rPr lang="bg-BG" sz="3000" dirty="0"/>
              <a:t>Да се пресметнат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/>
              <a:t> му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/>
              <a:t>Лице на правоъгълник в равнината – пример</a:t>
            </a:r>
            <a:endParaRPr lang="en-US" sz="37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924" y="2971800"/>
            <a:ext cx="6781800" cy="3553202"/>
          </a:xfrm>
          <a:prstGeom prst="roundRect">
            <a:avLst>
              <a:gd name="adj" fmla="val 684"/>
            </a:avLst>
          </a:prstGeom>
        </p:spPr>
      </p:pic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168880"/>
            <a:ext cx="9577597" cy="1110780"/>
          </a:xfrm>
        </p:spPr>
        <p:txBody>
          <a:bodyPr>
            <a:normAutofit/>
          </a:bodyPr>
          <a:lstStyle/>
          <a:p>
            <a:r>
              <a:rPr lang="bg-BG" sz="3700" dirty="0"/>
              <a:t>Лице на правоъгълник в равнината – решение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1553719"/>
            <a:ext cx="10944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x1 = Double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y1 = Double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x2 = Double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y2 = Double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.parseDouble(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 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height = Math.max(y1, y2) - Math.min(y1, y2);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System.out.printf("Area = %f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width * height);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System.out.printf("Perimeter = %f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2 * (width + height));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180012" y="3428999"/>
            <a:ext cx="5709312" cy="1207611"/>
          </a:xfrm>
          <a:prstGeom prst="wedgeRoundRectCallout">
            <a:avLst>
              <a:gd name="adj1" fmla="val -41676"/>
              <a:gd name="adj2" fmla="val 99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минава на нов ред независимо от платформата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2412" y="5982762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hlinkClick r:id="rId3"/>
              </a:rPr>
              <a:t>https://judge.softuni.bg/Contests/Practice/Index/151#6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Въвеждане на текст</a:t>
            </a:r>
            <a:endParaRPr lang="en-US" sz="3200" dirty="0"/>
          </a:p>
          <a:p>
            <a:endParaRPr lang="bg-BG" sz="3200" dirty="0"/>
          </a:p>
          <a:p>
            <a:r>
              <a:rPr lang="bg-BG" sz="3200" dirty="0"/>
              <a:t>Четене на число</a:t>
            </a:r>
          </a:p>
          <a:p>
            <a:endParaRPr lang="en-US" sz="3200" dirty="0"/>
          </a:p>
          <a:p>
            <a:r>
              <a:rPr lang="bg-BG" sz="3200" dirty="0"/>
              <a:t>Пресмятания с числа: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/>
              <a:t>Извеждане на текст по шаблон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40" y="1371600"/>
            <a:ext cx="3063472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scanner.nextLine()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9214052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nn-NO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.parseInt(console.nextLine())</a:t>
            </a:r>
            <a:r>
              <a:rPr lang="nn-NO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92979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7960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/>
              <a:t>Променливи и типове данни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Четене на потребителски вход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Прости операции</a:t>
            </a:r>
          </a:p>
          <a:p>
            <a:pPr marL="819096" lvl="1" indent="-514350"/>
            <a:r>
              <a:rPr lang="bg-BG" dirty="0"/>
              <a:t>Работа с текст</a:t>
            </a:r>
          </a:p>
          <a:p>
            <a:pPr marL="819096" lvl="1" indent="-514350"/>
            <a:r>
              <a:rPr lang="bg-BG" dirty="0"/>
              <a:t>Работа с числа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752600"/>
            <a:ext cx="31911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Java"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6515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Променливи и типове данни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A821A-27B2-407E-B66E-C7EA073B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24000"/>
            <a:ext cx="7620000" cy="31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9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/>
              <a:t> </a:t>
            </a:r>
            <a:r>
              <a:rPr lang="bg-BG" dirty="0"/>
              <a:t>се записват в компютърната памет в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/>
              <a:t> имат</a:t>
            </a:r>
            <a:r>
              <a:rPr lang="en-US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/>
              <a:t>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Дефиниране на променлива и присвояване на стойност: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След обработка данните се записват отново в променливи</a:t>
            </a: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Променливи</a:t>
            </a: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747166" y="4714972"/>
            <a:ext cx="2433727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702050" y="4038600"/>
            <a:ext cx="3721979" cy="578882"/>
          </a:xfrm>
          <a:prstGeom prst="wedgeRoundRectCallout">
            <a:avLst>
              <a:gd name="adj1" fmla="val -44501"/>
              <a:gd name="adj2" fmla="val 117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313612" y="5144700"/>
            <a:ext cx="4114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/>
              <a:t>съхраняват стойност от даден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/>
              <a:t>Число, буква, текст (низ), дата, цвят, картинка, списък, …</a:t>
            </a:r>
          </a:p>
          <a:p>
            <a:pPr>
              <a:spcBef>
                <a:spcPts val="1200"/>
              </a:spcBef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– </a:t>
            </a:r>
            <a:r>
              <a:rPr lang="bg-BG" dirty="0"/>
              <a:t>примери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цяло число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dirty="0"/>
              <a:t>Double -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дробно число</a:t>
            </a:r>
            <a:r>
              <a:rPr lang="bg-BG" dirty="0"/>
              <a:t>: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-1.5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dirty="0"/>
              <a:t>Character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символ 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'a'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'b'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#'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dirty="0"/>
              <a:t>String -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текст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низ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"Здрасти"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…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Date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дата</a:t>
            </a:r>
            <a:r>
              <a:rPr lang="bg-BG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1-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7-2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21/12/1988</a:t>
            </a:r>
            <a:r>
              <a:rPr lang="en-US" dirty="0"/>
              <a:t>, …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Типове данни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Четене на потребителски вход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3" y="704298"/>
            <a:ext cx="6583680" cy="4114800"/>
          </a:xfrm>
          <a:prstGeom prst="rect">
            <a:avLst/>
          </a:prstGeom>
          <a:effectLst>
            <a:innerShdw blurRad="190500">
              <a:schemeClr val="bg1">
                <a:alpha val="98000"/>
              </a:schemeClr>
            </a:inn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33016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Четец на вход: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Пример: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текст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bg-BG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.nextLine();</a:t>
            </a:r>
            <a:endParaRPr lang="bg-BG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System.out.println(name);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69757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Scanner(System.in)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26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Четене на цяло число: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Пример: пресмятане на лице на квадрат със страна </a:t>
            </a:r>
            <a:r>
              <a:rPr 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200" dirty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Четене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Integer.parseInt(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area = a * a;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69757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https://judge.softuni.bg/Contests/Practice/Index/151#0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1966</Words>
  <Application>Microsoft Office PowerPoint</Application>
  <PresentationFormat>Custom</PresentationFormat>
  <Paragraphs>351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Прости пресмятания</vt:lpstr>
      <vt:lpstr>Have a Question?</vt:lpstr>
      <vt:lpstr>Съдържание</vt:lpstr>
      <vt:lpstr>Променливи и типове данни</vt:lpstr>
      <vt:lpstr>Променливи</vt:lpstr>
      <vt:lpstr>Типове данни</vt:lpstr>
      <vt:lpstr>Четене на потребителски вход</vt:lpstr>
      <vt:lpstr>Четене на текст</vt:lpstr>
      <vt:lpstr>Четене на числа</vt:lpstr>
      <vt:lpstr>Четене на дробно число</vt:lpstr>
      <vt:lpstr>Прости операции</vt:lpstr>
      <vt:lpstr>Поздрав по име - пример</vt:lpstr>
      <vt:lpstr>Поздрав по име - решение</vt:lpstr>
      <vt:lpstr>Съединяване на текст и число</vt:lpstr>
      <vt:lpstr>Аритметични операции: + и -</vt:lpstr>
      <vt:lpstr>Аритметични операции: * и /</vt:lpstr>
      <vt:lpstr>Особености при деление на числа</vt:lpstr>
      <vt:lpstr>Числени изрази</vt:lpstr>
      <vt:lpstr>Задачи с прости изчисления</vt:lpstr>
      <vt:lpstr>Печатане на екрана</vt:lpstr>
      <vt:lpstr>Съединяване на текст и числа</vt:lpstr>
      <vt:lpstr>Закръгляне на числа</vt:lpstr>
      <vt:lpstr>Лица и периметри на фигури</vt:lpstr>
      <vt:lpstr>Периметър и лице на кръг – пример</vt:lpstr>
      <vt:lpstr>Периметър и лице на кръг – решение</vt:lpstr>
      <vt:lpstr>Лице на правоъгълник в равнината – пример</vt:lpstr>
      <vt:lpstr>Лице на правоъгълник в равнината – решение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2017-07-07T17:31:44Z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